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B845776F-0374-4139-9805-B878F6728DF1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pos="3024" userDrawn="1">
          <p15:clr>
            <a:srgbClr val="A4A3A4"/>
          </p15:clr>
        </p15:guide>
        <p15:guide id="2" orient="horz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B3AA"/>
    <a:srgbClr val="646555"/>
    <a:srgbClr val="EC6518"/>
    <a:srgbClr val="B4A266"/>
    <a:srgbClr val="C12C31"/>
    <a:srgbClr val="545152"/>
    <a:srgbClr val="50906E"/>
    <a:srgbClr val="F9C875"/>
    <a:srgbClr val="FAF3D9"/>
    <a:srgbClr val="F2E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37" autoAdjust="0"/>
    <p:restoredTop sz="94660"/>
  </p:normalViewPr>
  <p:slideViewPr>
    <p:cSldViewPr snapToGrid="0">
      <p:cViewPr varScale="1">
        <p:scale>
          <a:sx n="45" d="100"/>
          <a:sy n="45" d="100"/>
        </p:scale>
        <p:origin x="2726" y="43"/>
      </p:cViewPr>
      <p:guideLst>
        <p:guide pos="3024"/>
        <p:guide orient="horz"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16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66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33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3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20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6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13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3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11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70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09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36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8824BC-4E40-1C16-FAC8-8359BDF8BA68}"/>
              </a:ext>
            </a:extLst>
          </p:cNvPr>
          <p:cNvSpPr txBox="1"/>
          <p:nvPr/>
        </p:nvSpPr>
        <p:spPr>
          <a:xfrm>
            <a:off x="394387" y="355600"/>
            <a:ext cx="209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LOUIS BALINCOURT.</a:t>
            </a:r>
            <a:endParaRPr lang="ko-KR" altLang="en-US" b="1" dirty="0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3BB3A6-9419-30F9-E597-B210B626D296}"/>
              </a:ext>
            </a:extLst>
          </p:cNvPr>
          <p:cNvCxnSpPr/>
          <p:nvPr/>
        </p:nvCxnSpPr>
        <p:spPr>
          <a:xfrm>
            <a:off x="2480196" y="540266"/>
            <a:ext cx="22521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그림 28" descr="어두운, 밤하늘이(가) 표시된 사진&#10;&#10;자동 생성된 설명">
            <a:extLst>
              <a:ext uri="{FF2B5EF4-FFF2-40B4-BE49-F238E27FC236}">
                <a16:creationId xmlns:a16="http://schemas.microsoft.com/office/drawing/2014/main" id="{400EE19A-EC33-CBD6-AB80-51C3B6098E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67" b="13124"/>
          <a:stretch/>
        </p:blipFill>
        <p:spPr>
          <a:xfrm>
            <a:off x="3332827" y="12415403"/>
            <a:ext cx="2944374" cy="25072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60BBD1D-E669-77B4-3938-87391ADB6817}"/>
              </a:ext>
            </a:extLst>
          </p:cNvPr>
          <p:cNvSpPr txBox="1"/>
          <p:nvPr/>
        </p:nvSpPr>
        <p:spPr>
          <a:xfrm>
            <a:off x="1684882" y="1025399"/>
            <a:ext cx="7527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60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Louis </a:t>
            </a:r>
            <a:r>
              <a:rPr lang="en-US" altLang="ko-KR" sz="6000" b="1" spc="-150" dirty="0" err="1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Balincourt</a:t>
            </a:r>
            <a:r>
              <a:rPr lang="en-US" altLang="ko-KR" sz="60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Brut</a:t>
            </a:r>
            <a:endParaRPr lang="ko-KR" altLang="en-US" sz="6000" b="1" spc="-150" dirty="0">
              <a:solidFill>
                <a:srgbClr val="7BC9C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AD0EF6-14CF-1F42-C419-976667B4E9E4}"/>
              </a:ext>
            </a:extLst>
          </p:cNvPr>
          <p:cNvSpPr txBox="1"/>
          <p:nvPr/>
        </p:nvSpPr>
        <p:spPr>
          <a:xfrm>
            <a:off x="6133628" y="2041062"/>
            <a:ext cx="2961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루이 </a:t>
            </a:r>
            <a:r>
              <a:rPr lang="ko-KR" altLang="en-US" sz="2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</a:t>
            </a:r>
            <a:r>
              <a:rPr lang="ko-KR" altLang="en-US" sz="2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브뤼트</a:t>
            </a:r>
            <a:endParaRPr lang="ko-KR" altLang="en-US" sz="20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0" name="그림 19" descr="텍스트, 음료, 알코올이(가) 표시된 사진&#10;&#10;자동 생성된 설명">
            <a:extLst>
              <a:ext uri="{FF2B5EF4-FFF2-40B4-BE49-F238E27FC236}">
                <a16:creationId xmlns:a16="http://schemas.microsoft.com/office/drawing/2014/main" id="{2AD9758F-B533-AB29-D6E5-4727B8D780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7" r="24116"/>
          <a:stretch/>
        </p:blipFill>
        <p:spPr>
          <a:xfrm>
            <a:off x="6423571" y="3165302"/>
            <a:ext cx="2671124" cy="9250101"/>
          </a:xfrm>
          <a:prstGeom prst="rect">
            <a:avLst/>
          </a:prstGeom>
        </p:spPr>
      </p:pic>
      <p:cxnSp>
        <p:nvCxnSpPr>
          <p:cNvPr id="8" name="직선 연결선 2">
            <a:extLst>
              <a:ext uri="{FF2B5EF4-FFF2-40B4-BE49-F238E27FC236}">
                <a16:creationId xmlns:a16="http://schemas.microsoft.com/office/drawing/2014/main" id="{052850B7-D1A9-BB17-01FA-B1E44759403C}"/>
              </a:ext>
            </a:extLst>
          </p:cNvPr>
          <p:cNvCxnSpPr>
            <a:cxnSpLocks/>
          </p:cNvCxnSpPr>
          <p:nvPr/>
        </p:nvCxnSpPr>
        <p:spPr>
          <a:xfrm rot="16200000">
            <a:off x="-582307" y="1883082"/>
            <a:ext cx="22521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0A1639-70DC-CD1C-013C-C3088A7D92CE}"/>
              </a:ext>
            </a:extLst>
          </p:cNvPr>
          <p:cNvSpPr txBox="1"/>
          <p:nvPr/>
        </p:nvSpPr>
        <p:spPr>
          <a:xfrm>
            <a:off x="664340" y="6289880"/>
            <a:ext cx="5078734" cy="594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TASTING NOTE</a:t>
            </a: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밝은 황금색을 띠며 복합적인 열대 과일 향의 풍미가 신선하게 느껴진다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부드럽고 끈적임이 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없는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크리미</a:t>
            </a:r>
            <a:r>
              <a:rPr lang="ko-KR" altLang="en-US" sz="1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한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질감과 섬세한 버블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 특징이다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첫 번째 과실 향에 나타나는 신선한 산미는 입맛을 돋우고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두 번째 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차 발효 과정에서 나오는 이스트 향은 연어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생선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디저트</a:t>
            </a:r>
            <a:r>
              <a:rPr lang="ko-KR" altLang="en-US" sz="1500" spc="-3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등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모던하고 차가운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스타터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음식과 잘 어울린다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세 번째로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입안에서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크리미한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질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감과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섬세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한 버블로 어우러진 산미가 청량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감을 주며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브리오슈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느낌이 담백한 마무리로 이어진다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en-US" altLang="ko-KR" sz="16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COMMENT</a:t>
            </a: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중세시대 교회 건축을 위하여 운영되었던 채석장이 현재는 루이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발랭꾸르의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지하 셀러로 사용되며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이 지하의 셀러는 지하 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30m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이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어져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샴페인을 최적의 온도와 습도 그리고 햇빛으로부터 안전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하게 보관</a:t>
            </a:r>
            <a:r>
              <a:rPr lang="ko-KR" altLang="en-US" sz="1500" spc="-3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할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수 있다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루이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발랭꾸르의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이 장엄한 셀러는 유네스코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세계 문화 유산에 등재되어 있으며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현재는 </a:t>
            </a:r>
            <a:r>
              <a:rPr lang="en-US" altLang="ko-KR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Meyblum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가족이 소유 및 운영하고 있다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just">
              <a:lnSpc>
                <a:spcPct val="130000"/>
              </a:lnSpc>
            </a:pP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2015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년부터 유네스코 세계 문화 유산 지정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1804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년부터 샴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페인 숙성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지하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30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미터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98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피트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온도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℃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습도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99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%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저장 용량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2,000,000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병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3FD68A-E90D-0194-C336-80A60008206F}"/>
              </a:ext>
            </a:extLst>
          </p:cNvPr>
          <p:cNvSpPr txBox="1"/>
          <p:nvPr/>
        </p:nvSpPr>
        <p:spPr>
          <a:xfrm>
            <a:off x="4303202" y="2728362"/>
            <a:ext cx="1495445" cy="322659"/>
          </a:xfrm>
          <a:prstGeom prst="round2SameRect">
            <a:avLst/>
          </a:prstGeom>
          <a:solidFill>
            <a:srgbClr val="7BC9CB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ore-KR" sz="1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WINE MAKING</a:t>
            </a:r>
            <a:endParaRPr kumimoji="1" lang="ko-Kore-KR" altLang="en-US" sz="1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94DF8A-0810-C1F9-DCB9-0383645D72DF}"/>
              </a:ext>
            </a:extLst>
          </p:cNvPr>
          <p:cNvSpPr txBox="1"/>
          <p:nvPr/>
        </p:nvSpPr>
        <p:spPr>
          <a:xfrm>
            <a:off x="1939717" y="3069478"/>
            <a:ext cx="3831498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76200"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신선도를 유지하기 위해 스틸 탱크에서 온도를 조절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와인의 질감과 풍미를 더하기 위해 효모 찌꺼기와</a:t>
            </a:r>
            <a:endParaRPr kumimoji="1" lang="en-US" altLang="ko-KR" sz="14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발효되어 최소 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 동안 저장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출시 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</a:t>
            </a:r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개월 전 </a:t>
            </a:r>
            <a:r>
              <a:rPr kumimoji="1" lang="ko-KR" altLang="en-US" sz="1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데고르주망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825841-A958-26FD-3C04-B741CDE897B6}"/>
              </a:ext>
            </a:extLst>
          </p:cNvPr>
          <p:cNvSpPr txBox="1"/>
          <p:nvPr/>
        </p:nvSpPr>
        <p:spPr>
          <a:xfrm>
            <a:off x="664340" y="4396174"/>
            <a:ext cx="5078734" cy="1515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REGION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프랑스 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–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샹빠뉴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마른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VARIETY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피노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누아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피노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뫼니에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샤르도네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966B5B-2711-C854-4FFC-022B9800E70C}"/>
              </a:ext>
            </a:extLst>
          </p:cNvPr>
          <p:cNvSpPr txBox="1"/>
          <p:nvPr/>
        </p:nvSpPr>
        <p:spPr>
          <a:xfrm>
            <a:off x="3123497" y="4396174"/>
            <a:ext cx="744565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TYPE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샴페인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98A1F6-88D4-E022-6255-4B965E387245}"/>
              </a:ext>
            </a:extLst>
          </p:cNvPr>
          <p:cNvSpPr txBox="1"/>
          <p:nvPr/>
        </p:nvSpPr>
        <p:spPr>
          <a:xfrm>
            <a:off x="4337236" y="5108730"/>
            <a:ext cx="1179095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VINTAGE</a:t>
            </a:r>
          </a:p>
          <a:p>
            <a:pPr algn="just">
              <a:lnSpc>
                <a:spcPct val="140000"/>
              </a:lnSpc>
            </a:pP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N/V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C1BD0F-DC63-72BE-3C8B-B2B592C7B013}"/>
              </a:ext>
            </a:extLst>
          </p:cNvPr>
          <p:cNvSpPr txBox="1"/>
          <p:nvPr/>
        </p:nvSpPr>
        <p:spPr>
          <a:xfrm>
            <a:off x="4337236" y="4396174"/>
            <a:ext cx="1310304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ALCOHOL</a:t>
            </a:r>
          </a:p>
          <a:p>
            <a:pPr algn="just">
              <a:lnSpc>
                <a:spcPct val="140000"/>
              </a:lnSpc>
            </a:pP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12%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8C25E-590E-3125-5F2D-9CA7AE7B4A48}"/>
              </a:ext>
            </a:extLst>
          </p:cNvPr>
          <p:cNvSpPr txBox="1"/>
          <p:nvPr/>
        </p:nvSpPr>
        <p:spPr>
          <a:xfrm>
            <a:off x="8844701" y="12327574"/>
            <a:ext cx="611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P.</a:t>
            </a:r>
            <a:r>
              <a:rPr lang="ko-KR" altLang="en-US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19</a:t>
            </a:r>
            <a:endParaRPr lang="ko-KR" altLang="en-US" sz="1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5886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15238</TotalTime>
  <Words>225</Words>
  <Application>Microsoft Office PowerPoint</Application>
  <PresentationFormat>A3 용지(297x420mm)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-apple-system</vt:lpstr>
      <vt:lpstr>Malgun Gothic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wkr</dc:creator>
  <cp:lastModifiedBy>wkr</cp:lastModifiedBy>
  <cp:revision>617</cp:revision>
  <dcterms:created xsi:type="dcterms:W3CDTF">2022-11-21T02:28:20Z</dcterms:created>
  <dcterms:modified xsi:type="dcterms:W3CDTF">2024-03-22T00:48:03Z</dcterms:modified>
</cp:coreProperties>
</file>