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B845776F-0374-4139-9805-B878F6728DF1}">
          <p14:sldIdLst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pos="3024" userDrawn="1">
          <p15:clr>
            <a:srgbClr val="A4A3A4"/>
          </p15:clr>
        </p15:guide>
        <p15:guide id="2" orient="horz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B3AA"/>
    <a:srgbClr val="646555"/>
    <a:srgbClr val="EC6518"/>
    <a:srgbClr val="B4A266"/>
    <a:srgbClr val="C12C31"/>
    <a:srgbClr val="545152"/>
    <a:srgbClr val="50906E"/>
    <a:srgbClr val="F9C875"/>
    <a:srgbClr val="FAF3D9"/>
    <a:srgbClr val="F2EA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37" autoAdjust="0"/>
    <p:restoredTop sz="94660"/>
  </p:normalViewPr>
  <p:slideViewPr>
    <p:cSldViewPr snapToGrid="0">
      <p:cViewPr varScale="1">
        <p:scale>
          <a:sx n="45" d="100"/>
          <a:sy n="45" d="100"/>
        </p:scale>
        <p:origin x="2726" y="43"/>
      </p:cViewPr>
      <p:guideLst>
        <p:guide pos="3024"/>
        <p:guide orient="horz"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616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266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337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03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420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69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813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4636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811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70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409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22AEF-D23E-4957-8EBD-894673FB0082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91781-920B-42DB-9269-83684EB1E3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336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1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1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1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1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텍스트, 병, 실내, 음료이(가) 표시된 사진&#10;&#10;자동 생성된 설명">
            <a:extLst>
              <a:ext uri="{FF2B5EF4-FFF2-40B4-BE49-F238E27FC236}">
                <a16:creationId xmlns:a16="http://schemas.microsoft.com/office/drawing/2014/main" id="{54B6FD2A-4093-38E6-1238-98606FD0F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97" r="29589"/>
          <a:stretch/>
        </p:blipFill>
        <p:spPr>
          <a:xfrm>
            <a:off x="6472344" y="3064560"/>
            <a:ext cx="2559393" cy="94762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8824BC-4E40-1C16-FAC8-8359BDF8BA68}"/>
              </a:ext>
            </a:extLst>
          </p:cNvPr>
          <p:cNvSpPr txBox="1"/>
          <p:nvPr/>
        </p:nvSpPr>
        <p:spPr>
          <a:xfrm>
            <a:off x="394387" y="355600"/>
            <a:ext cx="2094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LOUIS BALINCOURT.</a:t>
            </a:r>
            <a:endParaRPr lang="ko-KR" altLang="en-US" b="1" dirty="0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903BB3A6-9419-30F9-E597-B210B626D296}"/>
              </a:ext>
            </a:extLst>
          </p:cNvPr>
          <p:cNvCxnSpPr/>
          <p:nvPr/>
        </p:nvCxnSpPr>
        <p:spPr>
          <a:xfrm>
            <a:off x="2480196" y="540266"/>
            <a:ext cx="22521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그림 28" descr="어두운, 밤하늘이(가) 표시된 사진&#10;&#10;자동 생성된 설명">
            <a:extLst>
              <a:ext uri="{FF2B5EF4-FFF2-40B4-BE49-F238E27FC236}">
                <a16:creationId xmlns:a16="http://schemas.microsoft.com/office/drawing/2014/main" id="{400EE19A-EC33-CBD6-AB80-51C3B6098E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67" b="13124"/>
          <a:stretch/>
        </p:blipFill>
        <p:spPr>
          <a:xfrm>
            <a:off x="3332827" y="12415403"/>
            <a:ext cx="2944374" cy="25072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60BBD1D-E669-77B4-3938-87391ADB6817}"/>
              </a:ext>
            </a:extLst>
          </p:cNvPr>
          <p:cNvSpPr txBox="1"/>
          <p:nvPr/>
        </p:nvSpPr>
        <p:spPr>
          <a:xfrm>
            <a:off x="893833" y="1037162"/>
            <a:ext cx="8318944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5800" b="1" spc="-150" dirty="0">
                <a:solidFill>
                  <a:srgbClr val="7BC9C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Louis </a:t>
            </a:r>
            <a:r>
              <a:rPr lang="en-US" altLang="ko-KR" sz="5800" b="1" spc="-150" dirty="0" err="1">
                <a:solidFill>
                  <a:srgbClr val="7BC9C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Balincourt</a:t>
            </a:r>
            <a:r>
              <a:rPr lang="en-US" altLang="ko-KR" sz="5800" b="1" spc="-150" dirty="0">
                <a:solidFill>
                  <a:srgbClr val="7BC9C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1er</a:t>
            </a:r>
            <a:r>
              <a:rPr lang="ko-KR" altLang="en-US" sz="5800" b="1" spc="-150" dirty="0">
                <a:solidFill>
                  <a:srgbClr val="7BC9C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5800" b="1" spc="-150" dirty="0">
                <a:solidFill>
                  <a:srgbClr val="7BC9CB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Cru</a:t>
            </a:r>
            <a:endParaRPr lang="ko-KR" altLang="en-US" sz="5800" b="1" spc="-150" dirty="0">
              <a:solidFill>
                <a:srgbClr val="7BC9CB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AD0EF6-14CF-1F42-C419-976667B4E9E4}"/>
              </a:ext>
            </a:extLst>
          </p:cNvPr>
          <p:cNvSpPr txBox="1"/>
          <p:nvPr/>
        </p:nvSpPr>
        <p:spPr>
          <a:xfrm>
            <a:off x="5296319" y="2020259"/>
            <a:ext cx="3916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루이 </a:t>
            </a:r>
            <a:r>
              <a:rPr lang="ko-KR" altLang="en-US" sz="24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발랭꾸르</a:t>
            </a:r>
            <a:r>
              <a:rPr lang="ko-KR" altLang="en-US" sz="2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4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프리미에</a:t>
            </a:r>
            <a:r>
              <a:rPr lang="ko-KR" altLang="en-US" sz="2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24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크뤼</a:t>
            </a:r>
            <a:endParaRPr lang="ko-KR" altLang="en-US" sz="20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cxnSp>
        <p:nvCxnSpPr>
          <p:cNvPr id="20" name="직선 연결선 2">
            <a:extLst>
              <a:ext uri="{FF2B5EF4-FFF2-40B4-BE49-F238E27FC236}">
                <a16:creationId xmlns:a16="http://schemas.microsoft.com/office/drawing/2014/main" id="{C0D9C4C0-81C3-56A7-29BE-C6822C6A67D5}"/>
              </a:ext>
            </a:extLst>
          </p:cNvPr>
          <p:cNvCxnSpPr>
            <a:cxnSpLocks/>
          </p:cNvCxnSpPr>
          <p:nvPr/>
        </p:nvCxnSpPr>
        <p:spPr>
          <a:xfrm rot="16200000">
            <a:off x="-582307" y="1883082"/>
            <a:ext cx="22521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576A86C-4976-D7AA-B096-E3B107BA67AF}"/>
              </a:ext>
            </a:extLst>
          </p:cNvPr>
          <p:cNvSpPr txBox="1"/>
          <p:nvPr/>
        </p:nvSpPr>
        <p:spPr>
          <a:xfrm>
            <a:off x="664340" y="6530510"/>
            <a:ext cx="5078734" cy="5440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TASTING NOTE</a:t>
            </a:r>
          </a:p>
          <a:p>
            <a:pPr algn="just">
              <a:lnSpc>
                <a:spcPct val="130000"/>
              </a:lnSpc>
            </a:pP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그린 애플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감귤류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복합적인 꽃 향과 더불어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브리오슈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향과 견과류 향 등 섬세하고 복잡한 아로마를 표현하</a:t>
            </a:r>
            <a:r>
              <a:rPr lang="ko-KR" altLang="en-US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며</a:t>
            </a:r>
            <a:r>
              <a:rPr lang="en-US" altLang="ko-KR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부드러우</a:t>
            </a:r>
            <a:endParaRPr lang="en-US" altLang="ko-KR" sz="16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면서도 깔끔한 버블이 지속적으로 느껴진다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전체적으로는 담백하면서도 우아한 풍미를 보여 주는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프리미에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크뤼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등급 샴페인이다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just">
              <a:lnSpc>
                <a:spcPct val="130000"/>
              </a:lnSpc>
            </a:pPr>
            <a:endParaRPr lang="en-US" altLang="ko-KR" sz="16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COMMENT</a:t>
            </a: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중세시대 교회 건축을 위하여 운영되었던 채석장이 현재는 루이 </a:t>
            </a:r>
            <a:r>
              <a:rPr lang="ko-KR" altLang="en-US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발랭꾸르의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지하 셀러로 사용되며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이 지하의 셀러는 지하 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30m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로 이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어져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샴페인을 최적의 온도와 습도 그리고 햇빛으로부터 안전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하게 보관</a:t>
            </a:r>
            <a:r>
              <a:rPr lang="ko-KR" altLang="en-US" sz="1500" spc="-3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할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수 있다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루이 </a:t>
            </a:r>
            <a:r>
              <a:rPr lang="ko-KR" altLang="en-US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발랭꾸르의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이 장엄한 셀러는 유네스코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세계 문화 유산에 등재되어 있으며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현재는 </a:t>
            </a:r>
            <a:r>
              <a:rPr lang="en-US" altLang="ko-KR" sz="15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Meyblum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가족이 소유 및 운영하고 있다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just">
              <a:lnSpc>
                <a:spcPct val="130000"/>
              </a:lnSpc>
            </a:pP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2015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년부터 유네스코 세계 문화 유산 지정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1804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년부터 샴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30000"/>
              </a:lnSpc>
            </a:pP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페인 숙성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지하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30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미터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98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피트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온도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10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℃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습도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99</a:t>
            </a:r>
            <a:r>
              <a:rPr lang="en-US" altLang="ko-KR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%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ore-KR" altLang="en-US" sz="1600" b="0" i="0" dirty="0">
                <a:solidFill>
                  <a:srgbClr val="424242"/>
                </a:solidFill>
                <a:effectLst/>
                <a:latin typeface="-apple-system"/>
              </a:rPr>
              <a:t>＊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저장 용량</a:t>
            </a:r>
            <a:r>
              <a:rPr lang="ko-KR" altLang="en-US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15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2,000,000</a:t>
            </a:r>
            <a:r>
              <a:rPr lang="ko-KR" altLang="en-US" sz="15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병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002DAF2-536A-92AC-9D51-3F9DBD3C8231}"/>
              </a:ext>
            </a:extLst>
          </p:cNvPr>
          <p:cNvSpPr txBox="1"/>
          <p:nvPr/>
        </p:nvSpPr>
        <p:spPr>
          <a:xfrm>
            <a:off x="4303202" y="2968992"/>
            <a:ext cx="1495445" cy="322659"/>
          </a:xfrm>
          <a:prstGeom prst="round2SameRect">
            <a:avLst/>
          </a:prstGeom>
          <a:solidFill>
            <a:srgbClr val="7BC9CB"/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ore-KR" sz="1400" b="1" dirty="0">
                <a:solidFill>
                  <a:schemeClr val="bg1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WINE MAKING</a:t>
            </a:r>
            <a:endParaRPr kumimoji="1" lang="ko-Kore-KR" altLang="en-US" sz="1400" b="1" dirty="0">
              <a:solidFill>
                <a:schemeClr val="bg1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677113-4A9C-D8AE-48F3-39025ED01CC4}"/>
              </a:ext>
            </a:extLst>
          </p:cNvPr>
          <p:cNvSpPr txBox="1"/>
          <p:nvPr/>
        </p:nvSpPr>
        <p:spPr>
          <a:xfrm>
            <a:off x="1909012" y="3310108"/>
            <a:ext cx="3862204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 w="76200"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신선도를 유지하기 위해 스틸 탱크에서 온도를 조절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r"/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와인의 질감과 풍미를 더하기 위해 효모 찌꺼기와</a:t>
            </a:r>
            <a:endParaRPr kumimoji="1" lang="en-US" altLang="ko-KR" sz="14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r"/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발효되어 최소 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</a:t>
            </a:r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년 동안 저장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  <a:p>
            <a:pPr algn="r"/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출시 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</a:t>
            </a:r>
            <a:r>
              <a:rPr kumimoji="1" lang="ko-KR" altLang="en-US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개월 전 </a:t>
            </a:r>
            <a:r>
              <a:rPr kumimoji="1" lang="ko-KR" altLang="en-US" sz="14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데고르주망</a:t>
            </a:r>
            <a:r>
              <a:rPr kumimoji="1" lang="en-US" altLang="ko-KR" sz="14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6CE3F40-7B75-CC13-648B-CF813D5F9390}"/>
              </a:ext>
            </a:extLst>
          </p:cNvPr>
          <p:cNvSpPr txBox="1"/>
          <p:nvPr/>
        </p:nvSpPr>
        <p:spPr>
          <a:xfrm>
            <a:off x="664340" y="4636804"/>
            <a:ext cx="5078734" cy="1515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REGION</a:t>
            </a:r>
          </a:p>
          <a:p>
            <a:pPr algn="just">
              <a:lnSpc>
                <a:spcPct val="140000"/>
              </a:lnSpc>
            </a:pP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프랑스 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–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샹빠뉴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-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마른</a:t>
            </a:r>
            <a:endParaRPr lang="en-US" altLang="ko-KR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VARIETY</a:t>
            </a:r>
          </a:p>
          <a:p>
            <a:pPr algn="just">
              <a:lnSpc>
                <a:spcPct val="140000"/>
              </a:lnSpc>
            </a:pP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피노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누아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피노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뫼니에</a:t>
            </a:r>
            <a:r>
              <a:rPr lang="en-US" altLang="ko-KR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,</a:t>
            </a: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ko-KR" altLang="en-US" sz="1600" spc="-150" dirty="0" err="1">
                <a:latin typeface="Malgun Gothic" panose="020B0503020000020004" pitchFamily="34" charset="-127"/>
                <a:ea typeface="Malgun Gothic" panose="020B0503020000020004" pitchFamily="34" charset="-127"/>
              </a:rPr>
              <a:t>샤르도네</a:t>
            </a:r>
            <a:endParaRPr lang="en-US" altLang="ko-KR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674547-6055-7473-3A0F-ADA1AEE07B4B}"/>
              </a:ext>
            </a:extLst>
          </p:cNvPr>
          <p:cNvSpPr txBox="1"/>
          <p:nvPr/>
        </p:nvSpPr>
        <p:spPr>
          <a:xfrm>
            <a:off x="3123497" y="4636804"/>
            <a:ext cx="744565" cy="78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TYPE</a:t>
            </a:r>
          </a:p>
          <a:p>
            <a:pPr algn="just">
              <a:lnSpc>
                <a:spcPct val="140000"/>
              </a:lnSpc>
            </a:pPr>
            <a:r>
              <a:rPr lang="ko-KR" altLang="en-US" sz="1600" spc="-1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샴페인</a:t>
            </a:r>
            <a:endParaRPr lang="en-US" altLang="ko-KR" b="1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6D4D3F-053B-7660-9B03-7F8429C0333B}"/>
              </a:ext>
            </a:extLst>
          </p:cNvPr>
          <p:cNvSpPr txBox="1"/>
          <p:nvPr/>
        </p:nvSpPr>
        <p:spPr>
          <a:xfrm>
            <a:off x="4337236" y="5349360"/>
            <a:ext cx="1179095" cy="78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VINTAGE</a:t>
            </a:r>
          </a:p>
          <a:p>
            <a:pPr algn="just">
              <a:lnSpc>
                <a:spcPct val="140000"/>
              </a:lnSpc>
            </a:pPr>
            <a:r>
              <a:rPr lang="en-US" altLang="ko-KR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N/V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83C651E-CEE4-4517-46E7-07DD325D46A4}"/>
              </a:ext>
            </a:extLst>
          </p:cNvPr>
          <p:cNvSpPr txBox="1"/>
          <p:nvPr/>
        </p:nvSpPr>
        <p:spPr>
          <a:xfrm>
            <a:off x="4337236" y="4636804"/>
            <a:ext cx="1310304" cy="78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ko-KR" b="1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ALCOHOL</a:t>
            </a:r>
          </a:p>
          <a:p>
            <a:pPr algn="just">
              <a:lnSpc>
                <a:spcPct val="140000"/>
              </a:lnSpc>
            </a:pPr>
            <a:r>
              <a:rPr lang="en-US" altLang="ko-KR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12%</a:t>
            </a:r>
            <a:endParaRPr lang="en-US" altLang="ko-KR" sz="1500" spc="-15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3C8949-6A37-1E69-B8BB-59B493A7953C}"/>
              </a:ext>
            </a:extLst>
          </p:cNvPr>
          <p:cNvSpPr txBox="1"/>
          <p:nvPr/>
        </p:nvSpPr>
        <p:spPr>
          <a:xfrm>
            <a:off x="8844701" y="12327574"/>
            <a:ext cx="611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P.</a:t>
            </a:r>
            <a:r>
              <a:rPr lang="ko-KR" altLang="en-US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altLang="ko-KR" sz="16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20</a:t>
            </a:r>
            <a:endParaRPr lang="ko-KR" altLang="en-US" sz="16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78090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15239</TotalTime>
  <Words>194</Words>
  <Application>Microsoft Office PowerPoint</Application>
  <PresentationFormat>A3 용지(297x420mm)</PresentationFormat>
  <Paragraphs>29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-apple-system</vt:lpstr>
      <vt:lpstr>Malgun Gothic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wkr</dc:creator>
  <cp:lastModifiedBy>wkr</cp:lastModifiedBy>
  <cp:revision>617</cp:revision>
  <dcterms:created xsi:type="dcterms:W3CDTF">2022-11-21T02:28:20Z</dcterms:created>
  <dcterms:modified xsi:type="dcterms:W3CDTF">2024-03-22T02:05:40Z</dcterms:modified>
</cp:coreProperties>
</file>